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354" r:id="rId3"/>
    <p:sldId id="352" r:id="rId4"/>
    <p:sldId id="355" r:id="rId5"/>
    <p:sldId id="356" r:id="rId6"/>
    <p:sldId id="357" r:id="rId7"/>
    <p:sldId id="358" r:id="rId8"/>
    <p:sldId id="359" r:id="rId9"/>
    <p:sldId id="360" r:id="rId10"/>
    <p:sldId id="346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2BE"/>
    <a:srgbClr val="FF6699"/>
    <a:srgbClr val="F8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-25400" y="-15875"/>
            <a:ext cx="24434800" cy="208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"/>
          <p:cNvSpPr/>
          <p:nvPr/>
        </p:nvSpPr>
        <p:spPr>
          <a:xfrm>
            <a:off x="11684000" y="-15876"/>
            <a:ext cx="12700000" cy="1214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39" name="Group"/>
          <p:cNvGrpSpPr/>
          <p:nvPr/>
        </p:nvGrpSpPr>
        <p:grpSpPr>
          <a:xfrm>
            <a:off x="-24382" y="-195073"/>
            <a:ext cx="24420571" cy="2389632"/>
            <a:chOff x="0" y="0"/>
            <a:chExt cx="24420570" cy="2389631"/>
          </a:xfrm>
        </p:grpSpPr>
        <p:pic>
          <p:nvPicPr>
            <p:cNvPr id="137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71806" cy="238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189" y="146305"/>
              <a:ext cx="24408382" cy="2109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7300" y="13036550"/>
            <a:ext cx="317500" cy="406401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952499" y="30607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6350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922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494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0066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4638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952499" y="3048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6"/>
          <p:cNvSpPr/>
          <p:nvPr/>
        </p:nvSpPr>
        <p:spPr>
          <a:xfrm>
            <a:off x="-25400" y="-15877"/>
            <a:ext cx="24434801" cy="2082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177" name="Freeform 7"/>
          <p:cNvSpPr/>
          <p:nvPr/>
        </p:nvSpPr>
        <p:spPr>
          <a:xfrm>
            <a:off x="11684000" y="-15876"/>
            <a:ext cx="12700001" cy="121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180" name="Group 1"/>
          <p:cNvGrpSpPr/>
          <p:nvPr/>
        </p:nvGrpSpPr>
        <p:grpSpPr>
          <a:xfrm>
            <a:off x="-67793" y="-176594"/>
            <a:ext cx="24508579" cy="2406292"/>
            <a:chOff x="0" y="1"/>
            <a:chExt cx="24508578" cy="2406290"/>
          </a:xfrm>
        </p:grpSpPr>
        <p:sp>
          <p:nvSpPr>
            <p:cNvPr id="178" name="Freeform 11"/>
            <p:cNvSpPr/>
            <p:nvPr/>
          </p:nvSpPr>
          <p:spPr>
            <a:xfrm rot="21435692">
              <a:off x="15675" y="583025"/>
              <a:ext cx="24435763" cy="124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5A0BE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12"/>
            <p:cNvSpPr/>
            <p:nvPr/>
          </p:nvSpPr>
          <p:spPr>
            <a:xfrm rot="21435692">
              <a:off x="28548" y="729581"/>
              <a:ext cx="24469798" cy="1013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8B6B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1219200" y="1409700"/>
            <a:ext cx="21945600" cy="2286000"/>
          </a:xfrm>
          <a:prstGeom prst="rect">
            <a:avLst/>
          </a:prstGeom>
        </p:spPr>
        <p:txBody>
          <a:bodyPr lIns="0" tIns="0" rIns="0" bIns="0" anchor="b"/>
          <a:lstStyle>
            <a:lvl1pPr algn="l" defTabSz="18288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870326"/>
            <a:ext cx="21945600" cy="877887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546100" indent="-546100" defTabSz="1828800">
              <a:spcBef>
                <a:spcPts val="1200"/>
              </a:spcBef>
              <a:buClr>
                <a:srgbClr val="0BD0D9"/>
              </a:buClr>
              <a:buSzPct val="9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26836" indent="-533136" defTabSz="1828800">
              <a:spcBef>
                <a:spcPts val="1200"/>
              </a:spcBef>
              <a:buClr>
                <a:srgbClr val="0BD0D9"/>
              </a:buClr>
              <a:buSzPct val="8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277635" indent="-609298" defTabSz="1828800">
              <a:spcBef>
                <a:spcPts val="1200"/>
              </a:spcBef>
              <a:buClr>
                <a:srgbClr val="0BD0D9"/>
              </a:buClr>
              <a:buSzPct val="70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522729" indent="-544829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797368" indent="-544830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13069" y="13097321"/>
            <a:ext cx="351731" cy="345630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axvega@itba.edu.a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ASyPGjkZkYs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miliano0/myc_2024/blob/main/table_driven.c" TargetMode="External"/><Relationship Id="rId2" Type="http://schemas.openxmlformats.org/officeDocument/2006/relationships/hyperlink" Target="https://github.com/Maximiliano0/myc_2024/blob/main/switch_case.c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botics and Mechatronics"/>
          <p:cNvSpPr txBox="1">
            <a:spLocks noGrp="1"/>
          </p:cNvSpPr>
          <p:nvPr>
            <p:ph type="title" idx="4294967295"/>
          </p:nvPr>
        </p:nvSpPr>
        <p:spPr>
          <a:xfrm>
            <a:off x="927100" y="7493000"/>
            <a:ext cx="11625118" cy="25146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s-MX" dirty="0" smtClean="0"/>
              <a:t>Máquinas de Estado</a:t>
            </a:r>
            <a:endParaRPr dirty="0"/>
          </a:p>
        </p:txBody>
      </p:sp>
      <p:sp>
        <p:nvSpPr>
          <p:cNvPr id="193" name="Rodrigo Ramele…"/>
          <p:cNvSpPr txBox="1">
            <a:spLocks noGrp="1"/>
          </p:cNvSpPr>
          <p:nvPr>
            <p:ph type="body" sz="quarter" idx="4294967295"/>
          </p:nvPr>
        </p:nvSpPr>
        <p:spPr>
          <a:xfrm>
            <a:off x="15129165" y="7493000"/>
            <a:ext cx="8327736" cy="25146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Ing. Vega Maximiliano Leonel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Mail: </a:t>
            </a:r>
            <a:r>
              <a:rPr lang="es-MX" dirty="0" smtClean="0">
                <a:hlinkClick r:id="rId2"/>
              </a:rPr>
              <a:t>maxvega@itba.edu.ar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Laboratorio de Mecatrónica</a:t>
            </a:r>
            <a:endParaRPr dirty="0"/>
          </a:p>
        </p:txBody>
      </p:sp>
      <p:pic>
        <p:nvPicPr>
          <p:cNvPr id="194" name="itbalogoshaded.png" descr="itbalogoshad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4751" y="1"/>
            <a:ext cx="10929249" cy="5708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>
            <a:off x="1054100" y="74930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1054100" y="100076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7" name="There is no intelligence, without action."/>
          <p:cNvSpPr txBox="1"/>
          <p:nvPr/>
        </p:nvSpPr>
        <p:spPr>
          <a:xfrm>
            <a:off x="1003300" y="6573219"/>
            <a:ext cx="10642600" cy="60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¿Dudas?</a:t>
            </a:r>
            <a:endParaRPr dirty="0"/>
          </a:p>
        </p:txBody>
      </p:sp>
      <p:pic>
        <p:nvPicPr>
          <p:cNvPr id="12290" name="Picture 2" descr="Dilbert on PowerPoint | SlideGenius Presentation Ag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9" y="4682836"/>
            <a:ext cx="18797850" cy="587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26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Sistema Reactivo</a:t>
            </a:r>
            <a:endParaRPr dirty="0"/>
          </a:p>
        </p:txBody>
      </p:sp>
      <p:sp>
        <p:nvSpPr>
          <p:cNvPr id="12" name="CuadroTexto 11"/>
          <p:cNvSpPr txBox="1"/>
          <p:nvPr/>
        </p:nvSpPr>
        <p:spPr>
          <a:xfrm>
            <a:off x="3422072" y="4120942"/>
            <a:ext cx="175398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400" dirty="0"/>
              <a:t>Un sistema reactivo es un sistema que </a:t>
            </a:r>
            <a:r>
              <a:rPr lang="es-MX" sz="4400" b="1" dirty="0"/>
              <a:t>interactúa</a:t>
            </a:r>
            <a:r>
              <a:rPr lang="es-MX" sz="4400" dirty="0"/>
              <a:t> con su entorno y responde a los </a:t>
            </a:r>
            <a:r>
              <a:rPr lang="es-MX" sz="4400" i="1" dirty="0"/>
              <a:t>estímulos</a:t>
            </a:r>
            <a:r>
              <a:rPr lang="es-MX" sz="4400" dirty="0"/>
              <a:t> externos de acuerdo a su </a:t>
            </a:r>
            <a:r>
              <a:rPr lang="es-MX" sz="4400" i="1" dirty="0"/>
              <a:t>estado</a:t>
            </a:r>
            <a:r>
              <a:rPr lang="es-MX" sz="4400" dirty="0"/>
              <a:t> </a:t>
            </a:r>
            <a:r>
              <a:rPr lang="es-MX" sz="4400" dirty="0" smtClean="0"/>
              <a:t>interno.</a:t>
            </a:r>
            <a:endParaRPr kumimoji="0" lang="es-MX" sz="44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81746" y="3741239"/>
            <a:ext cx="18620508" cy="221621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978" y="8035684"/>
            <a:ext cx="5063765" cy="4404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25" y="7817806"/>
            <a:ext cx="6218837" cy="4622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Cuatro de cada diez ascensores se verán afectados por la nueva normativa de  seguridad | Actualidad Económ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6764084"/>
            <a:ext cx="6127942" cy="4085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764084"/>
            <a:ext cx="4512219" cy="45122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6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/>
              <a:t>¿Qué es un Máquina de Estados?</a:t>
            </a:r>
            <a:endParaRPr dirty="0"/>
          </a:p>
        </p:txBody>
      </p:sp>
      <p:sp>
        <p:nvSpPr>
          <p:cNvPr id="12" name="CuadroTexto 11"/>
          <p:cNvSpPr txBox="1"/>
          <p:nvPr/>
        </p:nvSpPr>
        <p:spPr>
          <a:xfrm>
            <a:off x="3408208" y="10058497"/>
            <a:ext cx="1850967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dirty="0"/>
              <a:t>Una Máquina de Estado Finito (</a:t>
            </a:r>
            <a:r>
              <a:rPr lang="es-MX" sz="4000" dirty="0" err="1"/>
              <a:t>Finite</a:t>
            </a:r>
            <a:r>
              <a:rPr lang="es-MX" sz="4000" dirty="0"/>
              <a:t> </a:t>
            </a:r>
            <a:r>
              <a:rPr lang="es-MX" sz="4000" dirty="0" err="1"/>
              <a:t>State</a:t>
            </a:r>
            <a:r>
              <a:rPr lang="es-MX" sz="4000" dirty="0"/>
              <a:t> Machine), llamada también Autómata Finito es una </a:t>
            </a:r>
            <a:r>
              <a:rPr lang="es-MX" sz="4000" b="1" dirty="0"/>
              <a:t>abstracción computacional </a:t>
            </a:r>
            <a:r>
              <a:rPr lang="es-MX" sz="4000" dirty="0"/>
              <a:t>que describe el comportamiento de un </a:t>
            </a:r>
            <a:r>
              <a:rPr lang="es-MX" sz="4000" i="1" dirty="0"/>
              <a:t>sistema reactivo </a:t>
            </a:r>
            <a:r>
              <a:rPr lang="es-MX" sz="4000" dirty="0"/>
              <a:t>mediante un número determinado de </a:t>
            </a:r>
            <a:r>
              <a:rPr lang="es-MX" sz="4000" i="1" dirty="0"/>
              <a:t>e</a:t>
            </a:r>
            <a:r>
              <a:rPr lang="es-MX" sz="4000" i="1" dirty="0" smtClean="0"/>
              <a:t>stados</a:t>
            </a:r>
            <a:r>
              <a:rPr lang="es-MX" sz="4000" dirty="0" smtClean="0"/>
              <a:t> </a:t>
            </a:r>
            <a:r>
              <a:rPr lang="es-MX" sz="4000" dirty="0"/>
              <a:t>y un número determinado de </a:t>
            </a:r>
            <a:r>
              <a:rPr lang="es-MX" sz="4000" i="1" dirty="0"/>
              <a:t>t</a:t>
            </a:r>
            <a:r>
              <a:rPr lang="es-MX" sz="4000" i="1" dirty="0" smtClean="0"/>
              <a:t>ransiciones</a:t>
            </a:r>
            <a:r>
              <a:rPr lang="es-MX" sz="4000" dirty="0" smtClean="0"/>
              <a:t> </a:t>
            </a:r>
            <a:r>
              <a:rPr lang="es-MX" sz="4000" dirty="0"/>
              <a:t>entre </a:t>
            </a:r>
            <a:r>
              <a:rPr lang="es-MX" sz="4000" dirty="0" smtClean="0"/>
              <a:t>dichos </a:t>
            </a:r>
            <a:r>
              <a:rPr lang="es-MX" sz="4000" dirty="0" smtClean="0"/>
              <a:t>estados</a:t>
            </a:r>
            <a:r>
              <a:rPr lang="es-MX" sz="4000" dirty="0"/>
              <a:t>.</a:t>
            </a:r>
            <a:endParaRPr kumimoji="0" lang="es-MX" sz="40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047993" y="9850206"/>
            <a:ext cx="19230104" cy="2981388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74" y="3656381"/>
            <a:ext cx="14713000" cy="55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1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Modelado – Diagrama de Estados</a:t>
            </a:r>
            <a:endParaRPr dirty="0"/>
          </a:p>
        </p:txBody>
      </p:sp>
      <p:pic>
        <p:nvPicPr>
          <p:cNvPr id="8194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500004"/>
            <a:ext cx="6092537" cy="6092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70" y="4595253"/>
            <a:ext cx="5107565" cy="5997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468" y="4654768"/>
            <a:ext cx="10696575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/>
          <p:cNvSpPr txBox="1"/>
          <p:nvPr/>
        </p:nvSpPr>
        <p:spPr>
          <a:xfrm>
            <a:off x="952500" y="3899778"/>
            <a:ext cx="54136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/>
              <a:t>Sistema Reactivo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384470" y="3998178"/>
            <a:ext cx="54136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6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Bucle Infinito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3170908" y="3938663"/>
            <a:ext cx="69859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/>
              <a:t>Diagrama de Estados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pic>
        <p:nvPicPr>
          <p:cNvPr id="13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4500004"/>
            <a:ext cx="6092537" cy="6092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19580380" y="7862450"/>
            <a:ext cx="238082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7030A0"/>
                </a:solidFill>
              </a:rPr>
              <a:t>Estados:</a:t>
            </a:r>
            <a:endParaRPr lang="es-MX" sz="3600" dirty="0" smtClean="0">
              <a:solidFill>
                <a:srgbClr val="7030A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On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Off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3170907" y="7862450"/>
            <a:ext cx="238082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1802BE"/>
                </a:solidFill>
              </a:rPr>
              <a:t>Entradas:</a:t>
            </a:r>
            <a:endParaRPr lang="es-MX" sz="3600" dirty="0" smtClean="0">
              <a:solidFill>
                <a:srgbClr val="1802B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Lever</a:t>
            </a:r>
            <a:r>
              <a:rPr lang="es-MX" sz="3600" dirty="0" smtClean="0"/>
              <a:t> Position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6648512" y="7862450"/>
            <a:ext cx="270942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FF0000"/>
                </a:solidFill>
              </a:rPr>
              <a:t>Salidas:</a:t>
            </a:r>
            <a:endParaRPr lang="es-MX" sz="36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Heater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Light</a:t>
            </a:r>
            <a:endParaRPr kumimoji="0" lang="es-MX" sz="360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6807075" y="10213405"/>
            <a:ext cx="334977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7030A0"/>
                </a:solidFill>
              </a:rPr>
              <a:t>Transiciones:</a:t>
            </a:r>
            <a:endParaRPr lang="es-MX" sz="3600" dirty="0" smtClean="0">
              <a:solidFill>
                <a:srgbClr val="7030A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Off </a:t>
            </a:r>
            <a:r>
              <a:rPr lang="es-MX" sz="3600" dirty="0" smtClean="0">
                <a:sym typeface="Wingdings" panose="05000000000000000000" pitchFamily="2" charset="2"/>
              </a:rPr>
              <a:t> </a:t>
            </a:r>
            <a:r>
              <a:rPr lang="es-MX" sz="3600" dirty="0" err="1" smtClean="0">
                <a:sym typeface="Wingdings" panose="05000000000000000000" pitchFamily="2" charset="2"/>
              </a:rPr>
              <a:t>On</a:t>
            </a:r>
            <a:r>
              <a:rPr lang="es-MX" sz="3600" dirty="0" smtClean="0"/>
              <a:t> 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On</a:t>
            </a:r>
            <a:r>
              <a:rPr lang="es-MX" sz="3600" dirty="0" smtClean="0"/>
              <a:t> </a:t>
            </a:r>
            <a:r>
              <a:rPr lang="es-MX" sz="3600" dirty="0" smtClean="0">
                <a:sym typeface="Wingdings" panose="05000000000000000000" pitchFamily="2" charset="2"/>
              </a:rPr>
              <a:t> Off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3127180" y="10655890"/>
            <a:ext cx="33935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>
                <a:solidFill>
                  <a:schemeClr val="bg1"/>
                </a:solidFill>
              </a:rPr>
              <a:t>¿El tiempo es una entrada?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3023274" y="10605332"/>
            <a:ext cx="3393504" cy="1337286"/>
          </a:xfrm>
          <a:prstGeom prst="rect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024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¿Qué relación tiene con la Mecatrónica?</a:t>
            </a:r>
            <a:endParaRPr dirty="0"/>
          </a:p>
        </p:txBody>
      </p:sp>
      <p:sp>
        <p:nvSpPr>
          <p:cNvPr id="239" name="TextBox 5"/>
          <p:cNvSpPr txBox="1"/>
          <p:nvPr/>
        </p:nvSpPr>
        <p:spPr>
          <a:xfrm>
            <a:off x="1880581" y="11113706"/>
            <a:ext cx="21390336" cy="203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/>
              <a:t>Mide una magnitud física del mundo real, realiza operaciones matemáticas según una lógica programada sobre las mediciones y en consecuencia actúa sobre el mundo físico en el que </a:t>
            </a:r>
            <a:r>
              <a:rPr lang="es-MX" dirty="0" smtClean="0"/>
              <a:t>se encuentra inmerso.</a:t>
            </a:r>
            <a:endParaRPr dirty="0"/>
          </a:p>
        </p:txBody>
      </p:sp>
      <p:sp>
        <p:nvSpPr>
          <p:cNvPr id="254" name="Round Single Corner Rectangle 7"/>
          <p:cNvSpPr/>
          <p:nvPr/>
        </p:nvSpPr>
        <p:spPr>
          <a:xfrm>
            <a:off x="8233064" y="3687920"/>
            <a:ext cx="7751618" cy="645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029" y="0"/>
                </a:lnTo>
                <a:cubicBezTo>
                  <a:pt x="20449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762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55" name="TextBox 8"/>
          <p:cNvSpPr txBox="1"/>
          <p:nvPr/>
        </p:nvSpPr>
        <p:spPr>
          <a:xfrm>
            <a:off x="11002870" y="9114476"/>
            <a:ext cx="2669207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COMPUTO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Striped Right Arrow 9"/>
          <p:cNvSpPr/>
          <p:nvPr/>
        </p:nvSpPr>
        <p:spPr>
          <a:xfrm>
            <a:off x="6697419" y="6001629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952500" y="3590425"/>
            <a:ext cx="538610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2236016" y="8879203"/>
            <a:ext cx="258469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MEDICIÓN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04" y="4627132"/>
            <a:ext cx="4914900" cy="4181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315" y="4656467"/>
            <a:ext cx="5232602" cy="4099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ángulo 30"/>
          <p:cNvSpPr/>
          <p:nvPr/>
        </p:nvSpPr>
        <p:spPr>
          <a:xfrm>
            <a:off x="17879138" y="3496559"/>
            <a:ext cx="558227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18786352" y="9060169"/>
            <a:ext cx="296528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ACTUACIÓN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triped Right Arrow 9"/>
          <p:cNvSpPr/>
          <p:nvPr/>
        </p:nvSpPr>
        <p:spPr>
          <a:xfrm>
            <a:off x="16343493" y="6045803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02" y="3878349"/>
            <a:ext cx="5151142" cy="5151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2167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Ejemplo – Cafetera del SDT</a:t>
            </a:r>
            <a:endParaRPr dirty="0"/>
          </a:p>
        </p:txBody>
      </p:sp>
      <p:sp>
        <p:nvSpPr>
          <p:cNvPr id="3" name="TextBox 5"/>
          <p:cNvSpPr txBox="1"/>
          <p:nvPr/>
        </p:nvSpPr>
        <p:spPr>
          <a:xfrm>
            <a:off x="1496833" y="3770797"/>
            <a:ext cx="10806004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b="1" u="sng" dirty="0" smtClean="0">
                <a:latin typeface="Palatino"/>
              </a:rPr>
              <a:t>Funcionamiento: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>
                <a:hlinkClick r:id="rId2"/>
              </a:rPr>
              <a:t>https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www.youtube.com/watch?v=ASyPGjkZkYs</a:t>
            </a:r>
            <a:endParaRPr dirty="0"/>
          </a:p>
        </p:txBody>
      </p:sp>
      <p:sp>
        <p:nvSpPr>
          <p:cNvPr id="6" name="CuadroTexto 5"/>
          <p:cNvSpPr txBox="1"/>
          <p:nvPr/>
        </p:nvSpPr>
        <p:spPr>
          <a:xfrm>
            <a:off x="1496833" y="5426887"/>
            <a:ext cx="5790658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>
                <a:solidFill>
                  <a:srgbClr val="1802BE"/>
                </a:solidFill>
              </a:rPr>
              <a:t>Entradas:</a:t>
            </a:r>
            <a:endParaRPr lang="es-MX" sz="4000" dirty="0">
              <a:solidFill>
                <a:srgbClr val="1802B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Nivel </a:t>
            </a:r>
            <a:r>
              <a:rPr kumimoji="0" lang="es-MX" sz="36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en Tanque</a:t>
            </a:r>
            <a:endParaRPr kumimoji="0" lang="es-MX" sz="360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Temperatura en Tanque </a:t>
            </a:r>
            <a:endParaRPr kumimoji="0" lang="es-MX" sz="360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Presencia</a:t>
            </a:r>
            <a:r>
              <a:rPr kumimoji="0" lang="es-MX" sz="36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 de Capsula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Teclado de Dosis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Botón de encendido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5403" y="5426887"/>
            <a:ext cx="5838612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 smtClean="0">
                <a:solidFill>
                  <a:srgbClr val="FF0000"/>
                </a:solidFill>
              </a:rPr>
              <a:t>Salidas:</a:t>
            </a:r>
            <a:endParaRPr lang="es-MX" sz="40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Presión del Agua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Temperatura del Agua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Estado de la cápsula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Caudal de Agua	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Display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547668" y="9709340"/>
            <a:ext cx="402447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 smtClean="0">
                <a:solidFill>
                  <a:srgbClr val="00B050"/>
                </a:solidFill>
              </a:rPr>
              <a:t>Identifiquemos:</a:t>
            </a:r>
            <a:endParaRPr lang="es-MX" sz="4000" b="1" dirty="0" smtClean="0">
              <a:solidFill>
                <a:srgbClr val="00B05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Sensores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Actuadores</a:t>
            </a:r>
            <a:endParaRPr lang="es-MX" sz="3600" dirty="0" smtClean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322127" y="9709339"/>
            <a:ext cx="4250017" cy="1826141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943" y="3770797"/>
            <a:ext cx="9082219" cy="9264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28860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Ejemplo – Cafetera del SDT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795" y="3396749"/>
            <a:ext cx="13352752" cy="9709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127346" y="8765636"/>
            <a:ext cx="77949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¿Cómo paro el </a:t>
            </a:r>
            <a:r>
              <a:rPr lang="es-MX" sz="3600" b="1" dirty="0" err="1" smtClean="0">
                <a:solidFill>
                  <a:schemeClr val="bg1"/>
                </a:solidFill>
              </a:rPr>
              <a:t>delivery</a:t>
            </a:r>
            <a:r>
              <a:rPr lang="es-MX" sz="3600" b="1" dirty="0" smtClean="0">
                <a:solidFill>
                  <a:schemeClr val="bg1"/>
                </a:solidFill>
              </a:rPr>
              <a:t> de café?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¿Qué cambios propondría?</a:t>
            </a:r>
            <a:endParaRPr lang="es-MX" sz="3600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03564" y="8353813"/>
            <a:ext cx="8345267" cy="2034233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52500" y="5192872"/>
            <a:ext cx="819633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dirty="0" smtClean="0"/>
              <a:t>Toda condición que no es contemplada en el modelado son </a:t>
            </a:r>
            <a:r>
              <a:rPr lang="es-MX" sz="3600" dirty="0" err="1" smtClean="0"/>
              <a:t>features</a:t>
            </a:r>
            <a:r>
              <a:rPr lang="es-MX" sz="3600" dirty="0" smtClean="0"/>
              <a:t> que la máquina jamás </a:t>
            </a:r>
            <a:r>
              <a:rPr lang="es-MX" sz="3600" smtClean="0"/>
              <a:t>podrá tener.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29393" y="5058049"/>
            <a:ext cx="8319438" cy="203423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8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Implementación 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1234842" y="3960958"/>
            <a:ext cx="1587806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MX" b="1" u="sng" dirty="0" smtClean="0">
                <a:solidFill>
                  <a:srgbClr val="1802BE"/>
                </a:solidFill>
              </a:rPr>
              <a:t>SWITCH CASE:</a:t>
            </a:r>
            <a:r>
              <a:rPr lang="es-MX" b="1" dirty="0" smtClean="0">
                <a:solidFill>
                  <a:srgbClr val="1802BE"/>
                </a:solidFill>
              </a:rPr>
              <a:t> </a:t>
            </a:r>
            <a:r>
              <a:rPr lang="es-MX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https</a:t>
            </a:r>
            <a:r>
              <a:rPr lang="es-MX" dirty="0">
                <a:solidFill>
                  <a:schemeClr val="tx1">
                    <a:lumMod val="50000"/>
                  </a:schemeClr>
                </a:solidFill>
                <a:hlinkClick r:id="rId2"/>
              </a:rPr>
              <a:t>://</a:t>
            </a:r>
            <a:r>
              <a:rPr lang="es-MX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github.com/Maximiliano0/myc_2024/blob/main/switch_case.c</a:t>
            </a:r>
            <a:endParaRPr lang="es-MX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s-MX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s-MX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s-MX" b="1" u="sng" dirty="0" smtClean="0">
                <a:solidFill>
                  <a:srgbClr val="FF0000"/>
                </a:solidFill>
              </a:rPr>
              <a:t>TABLE DRIVEN: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s-MX" dirty="0" smtClean="0">
                <a:solidFill>
                  <a:srgbClr val="FF0000"/>
                </a:solidFill>
                <a:hlinkClick r:id="rId3"/>
              </a:rPr>
              <a:t>github.com/Maximiliano0/myc_2024/blob/main/table_driven.c</a:t>
            </a:r>
            <a:r>
              <a:rPr lang="es-MX" dirty="0" smtClean="0">
                <a:solidFill>
                  <a:srgbClr val="FF0000"/>
                </a:solidFill>
              </a:rPr>
              <a:t> </a:t>
            </a:r>
            <a:endParaRPr lang="es-MX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endParaRPr lang="es-MX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34842" y="9198137"/>
            <a:ext cx="19851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Bibliografía Sugerida: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Douglass, B. P. (2010). Design Patterns for Embedded Systems in 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 err="1" smtClean="0"/>
              <a:t>Samek</a:t>
            </a:r>
            <a:r>
              <a:rPr lang="en-US" sz="3600" dirty="0"/>
              <a:t>, M. (2008). Practical UML </a:t>
            </a:r>
            <a:r>
              <a:rPr lang="en-US" sz="3600" dirty="0" err="1"/>
              <a:t>Statecharts</a:t>
            </a:r>
            <a:r>
              <a:rPr lang="en-US" sz="3600" dirty="0"/>
              <a:t> in C/C++ (2nd ed.). </a:t>
            </a:r>
            <a:endParaRPr lang="es-MX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532652" y="6801792"/>
            <a:ext cx="1435164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¿Cuál implementación es mejor?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¿Cómo incluimos interrupciones en la máquina de estados?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234842" y="6389970"/>
            <a:ext cx="14947267" cy="2034233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17997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Discusiones </a:t>
            </a:r>
            <a:endParaRPr dirty="0"/>
          </a:p>
        </p:txBody>
      </p:sp>
      <p:sp>
        <p:nvSpPr>
          <p:cNvPr id="3" name="Rectángulo 2"/>
          <p:cNvSpPr/>
          <p:nvPr/>
        </p:nvSpPr>
        <p:spPr>
          <a:xfrm>
            <a:off x="1234842" y="3556426"/>
            <a:ext cx="1018130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¿Por qué  usar máquinas de estado?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Fácilmente escalables.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Fácilmente “debuggeables”.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Comportamiento predecible y estable.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Posee una forma gráfica sencilla de trabajar.</a:t>
            </a:r>
            <a:endParaRPr lang="en-US" sz="36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1234842" y="7033655"/>
            <a:ext cx="103095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¿Qué puedo resolver típicamente con una máquina de estado?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Control de procesos industriales.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Equipos de línea blanca domésticos.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/>
              <a:t>Detección de secuencias</a:t>
            </a:r>
            <a:r>
              <a:rPr lang="es-MX" sz="3600" dirty="0" smtClean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Decodificación de protocolos de comunicación.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etc.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32652" y="11831861"/>
            <a:ext cx="143516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¿Puedo usar mas de una máquina de estado por equipo?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234842" y="11610109"/>
            <a:ext cx="13838903" cy="1246909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188" y="4957874"/>
            <a:ext cx="11589312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72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366</Words>
  <Application>Microsoft Office PowerPoint</Application>
  <PresentationFormat>Personalizado</PresentationFormat>
  <Paragraphs>71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2" baseType="lpstr">
      <vt:lpstr>Arial</vt:lpstr>
      <vt:lpstr>Bodoni SvtyTwo ITC TT-Book</vt:lpstr>
      <vt:lpstr>Calibri</vt:lpstr>
      <vt:lpstr>Constantia</vt:lpstr>
      <vt:lpstr>Gill Sans</vt:lpstr>
      <vt:lpstr>Helvetica</vt:lpstr>
      <vt:lpstr>Helvetica Neue</vt:lpstr>
      <vt:lpstr>Helvetica Neue Light</vt:lpstr>
      <vt:lpstr>Palatino</vt:lpstr>
      <vt:lpstr>Wingdings</vt:lpstr>
      <vt:lpstr>Zapf Dingbats</vt:lpstr>
      <vt:lpstr>New_Template4</vt:lpstr>
      <vt:lpstr>Máquinas de Estado</vt:lpstr>
      <vt:lpstr>Sistema Reactivo</vt:lpstr>
      <vt:lpstr>¿Qué es un Máquina de Estados?</vt:lpstr>
      <vt:lpstr>Modelado – Diagrama de Estados</vt:lpstr>
      <vt:lpstr>¿Qué relación tiene con la Mecatrónica?</vt:lpstr>
      <vt:lpstr>Ejemplo – Cafetera del SDT</vt:lpstr>
      <vt:lpstr>Ejemplo – Cafetera del SDT</vt:lpstr>
      <vt:lpstr>Implementación </vt:lpstr>
      <vt:lpstr>Discusiones </vt:lpstr>
      <vt:lpstr>¿Dudas?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Mechatronics</dc:title>
  <cp:lastModifiedBy>Maximiliano Leonel Vega</cp:lastModifiedBy>
  <cp:revision>150</cp:revision>
  <dcterms:modified xsi:type="dcterms:W3CDTF">2024-12-09T22:58:51Z</dcterms:modified>
</cp:coreProperties>
</file>